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5" r:id="rId7"/>
    <p:sldId id="266" r:id="rId8"/>
    <p:sldId id="267" r:id="rId9"/>
    <p:sldId id="268" r:id="rId10"/>
    <p:sldId id="269" r:id="rId11"/>
    <p:sldId id="270" r:id="rId12"/>
    <p:sldId id="261" r:id="rId13"/>
    <p:sldId id="262" r:id="rId14"/>
    <p:sldId id="273" r:id="rId15"/>
    <p:sldId id="274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7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E7C99-84D7-4FB8-B6F5-5A14DEAA6313}" type="datetimeFigureOut">
              <a:rPr lang="en-US" smtClean="0"/>
              <a:pPr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000A6-1F42-4EB4-9D8E-75383319EB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/>
              <a:t>REFRACTIVE ASPECTS OF CATARACT SURGERY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TORIC IOLs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C</a:t>
            </a:r>
            <a:r>
              <a:rPr lang="en-US" dirty="0" smtClean="0"/>
              <a:t>orrect astigmatism and cataracts</a:t>
            </a:r>
          </a:p>
          <a:p>
            <a:pPr algn="just"/>
            <a:r>
              <a:rPr lang="en-US" dirty="0" err="1"/>
              <a:t>M</a:t>
            </a:r>
            <a:r>
              <a:rPr lang="en-US" dirty="0" err="1" smtClean="0"/>
              <a:t>onofocal</a:t>
            </a:r>
            <a:r>
              <a:rPr lang="en-US" dirty="0" smtClean="0"/>
              <a:t> lenses - only provide clear vision at one distance 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need glasses or contacts for near, mid-range OR distance vision</a:t>
            </a:r>
          </a:p>
          <a:p>
            <a:pPr algn="just"/>
            <a:r>
              <a:rPr lang="en-US" dirty="0" smtClean="0"/>
              <a:t>Follow-up: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. may shift its position as the eye heals</a:t>
            </a:r>
          </a:p>
          <a:p>
            <a:pPr algn="just">
              <a:buNone/>
            </a:pPr>
            <a:r>
              <a:rPr lang="en-US" dirty="0"/>
              <a:t>		</a:t>
            </a:r>
            <a:r>
              <a:rPr lang="en-US" dirty="0" smtClean="0"/>
              <a:t>- need to have it realigned to see clearly again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	- people with astigmatism may need 	additional 	procedures (e.g. LASIK, </a:t>
            </a:r>
            <a:r>
              <a:rPr lang="en-US" dirty="0" err="1" smtClean="0"/>
              <a:t>limbal</a:t>
            </a:r>
            <a:r>
              <a:rPr lang="en-US" dirty="0" smtClean="0"/>
              <a:t> 	relaxing incisions) for best vision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Implanting a </a:t>
            </a:r>
            <a:r>
              <a:rPr lang="en-US" dirty="0" err="1" smtClean="0"/>
              <a:t>monofocal</a:t>
            </a:r>
            <a:r>
              <a:rPr lang="en-US" dirty="0" smtClean="0"/>
              <a:t> IOL for distance vision in one eye, while implanting one for near vision in the other</a:t>
            </a:r>
          </a:p>
          <a:p>
            <a:r>
              <a:rPr lang="en-US" dirty="0"/>
              <a:t>T</a:t>
            </a:r>
            <a:r>
              <a:rPr lang="en-US" dirty="0" smtClean="0"/>
              <a:t>he brain adjusts quickly to </a:t>
            </a:r>
            <a:r>
              <a:rPr lang="en-US" dirty="0" err="1" smtClean="0"/>
              <a:t>monovision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/>
              <a:t>J</a:t>
            </a:r>
            <a:r>
              <a:rPr lang="en-US" dirty="0" smtClean="0"/>
              <a:t>oins the information from both eyes together</a:t>
            </a:r>
          </a:p>
          <a:p>
            <a:pPr>
              <a:buNone/>
            </a:pPr>
            <a:r>
              <a:rPr lang="en-US" dirty="0" smtClean="0"/>
              <a:t>	- Can see near, intermediate and far objects clearly.</a:t>
            </a:r>
          </a:p>
          <a:p>
            <a:r>
              <a:rPr lang="en-US" dirty="0"/>
              <a:t>E</a:t>
            </a:r>
            <a:r>
              <a:rPr lang="en-US" dirty="0" smtClean="0"/>
              <a:t>yesight improvement for both near and distance vision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toric</a:t>
            </a:r>
            <a:r>
              <a:rPr lang="en-US" dirty="0" smtClean="0"/>
              <a:t> IOLs are used - correct astigmatism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LENSES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Worn at the surface of the cornea</a:t>
            </a:r>
          </a:p>
          <a:p>
            <a:pPr algn="just"/>
            <a:r>
              <a:rPr lang="en-US" dirty="0" smtClean="0"/>
              <a:t>Produce slight magnification of the retinal image (110%) – not of visual significance</a:t>
            </a:r>
          </a:p>
          <a:p>
            <a:pPr algn="just"/>
            <a:r>
              <a:rPr lang="en-US" dirty="0" smtClean="0"/>
              <a:t>Insertion, removal and cleaning can be difficult for: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elderly patients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those with physical disabilities (e.g. arthritis)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APHAKIC SPECTACLES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3600" dirty="0" smtClean="0"/>
              <a:t>Corrective spectacles </a:t>
            </a:r>
          </a:p>
          <a:p>
            <a:pPr algn="just"/>
            <a:r>
              <a:rPr lang="en-US" sz="3600" dirty="0" smtClean="0"/>
              <a:t>Provided when no IOL is used</a:t>
            </a:r>
          </a:p>
          <a:p>
            <a:pPr algn="just"/>
            <a:r>
              <a:rPr lang="en-US" sz="3600" dirty="0" smtClean="0"/>
              <a:t>Disadvantages:</a:t>
            </a:r>
          </a:p>
          <a:p>
            <a:pPr algn="just">
              <a:buNone/>
            </a:pPr>
            <a:r>
              <a:rPr lang="en-US" sz="3600" dirty="0"/>
              <a:t>	</a:t>
            </a:r>
            <a:r>
              <a:rPr lang="en-US" sz="3600" dirty="0" smtClean="0"/>
              <a:t>- Powerful positive lenses which magnify the retinal image by about 133% </a:t>
            </a:r>
            <a:r>
              <a:rPr lang="en-US" sz="3600" dirty="0" smtClean="0">
                <a:sym typeface="Wingdings" pitchFamily="2" charset="2"/>
              </a:rPr>
              <a:t> patient will misjudge distances</a:t>
            </a:r>
          </a:p>
          <a:p>
            <a:pPr algn="just">
              <a:buNone/>
            </a:pPr>
            <a:r>
              <a:rPr lang="en-US" sz="3600" dirty="0">
                <a:sym typeface="Wingdings" pitchFamily="2" charset="2"/>
              </a:rPr>
              <a:t>	</a:t>
            </a:r>
            <a:r>
              <a:rPr lang="en-US" sz="3600" dirty="0" smtClean="0">
                <a:sym typeface="Wingdings" pitchFamily="2" charset="2"/>
              </a:rPr>
              <a:t>- Can cause </a:t>
            </a:r>
            <a:r>
              <a:rPr lang="en-US" sz="3600" i="1" dirty="0" err="1" smtClean="0">
                <a:sym typeface="Wingdings" pitchFamily="2" charset="2"/>
              </a:rPr>
              <a:t>aniseikonia</a:t>
            </a:r>
            <a:r>
              <a:rPr lang="en-US" sz="3600" dirty="0" smtClean="0">
                <a:sym typeface="Wingdings" pitchFamily="2" charset="2"/>
              </a:rPr>
              <a:t> (disparity in image size) &amp; symptoms (e.g. dizziness, </a:t>
            </a:r>
            <a:r>
              <a:rPr lang="en-US" sz="3600" dirty="0" err="1" smtClean="0">
                <a:sym typeface="Wingdings" pitchFamily="2" charset="2"/>
              </a:rPr>
              <a:t>diplopia</a:t>
            </a:r>
            <a:r>
              <a:rPr lang="en-US" sz="3600" dirty="0" smtClean="0">
                <a:sym typeface="Wingdings" pitchFamily="2" charset="2"/>
              </a:rPr>
              <a:t>) if used to correct one eye in:</a:t>
            </a:r>
          </a:p>
          <a:p>
            <a:pPr algn="just">
              <a:buNone/>
            </a:pPr>
            <a:r>
              <a:rPr lang="en-US" sz="3600" dirty="0">
                <a:sym typeface="Wingdings" pitchFamily="2" charset="2"/>
              </a:rPr>
              <a:t>	</a:t>
            </a:r>
            <a:r>
              <a:rPr lang="en-US" sz="3600" dirty="0" smtClean="0">
                <a:sym typeface="Wingdings" pitchFamily="2" charset="2"/>
              </a:rPr>
              <a:t>	</a:t>
            </a:r>
            <a:r>
              <a:rPr lang="en-US" sz="3600" dirty="0" err="1" smtClean="0">
                <a:sym typeface="Wingdings" pitchFamily="2" charset="2"/>
              </a:rPr>
              <a:t>i</a:t>
            </a:r>
            <a:r>
              <a:rPr lang="en-US" sz="3600" dirty="0" smtClean="0">
                <a:sym typeface="Wingdings" pitchFamily="2" charset="2"/>
              </a:rPr>
              <a:t>. the other eye is </a:t>
            </a:r>
            <a:r>
              <a:rPr lang="en-US" sz="3600" dirty="0" err="1" smtClean="0">
                <a:sym typeface="Wingdings" pitchFamily="2" charset="2"/>
              </a:rPr>
              <a:t>phakic</a:t>
            </a:r>
            <a:r>
              <a:rPr lang="en-US" sz="3600" dirty="0" smtClean="0">
                <a:sym typeface="Wingdings" pitchFamily="2" charset="2"/>
              </a:rPr>
              <a:t> (the natural lens is </a:t>
            </a:r>
            <a:r>
              <a:rPr lang="en-US" sz="3600" i="1" dirty="0" smtClean="0">
                <a:sym typeface="Wingdings" pitchFamily="2" charset="2"/>
              </a:rPr>
              <a:t>in situ</a:t>
            </a:r>
            <a:r>
              <a:rPr lang="en-US" sz="3600" dirty="0" smtClean="0">
                <a:sym typeface="Wingdings" pitchFamily="2" charset="2"/>
              </a:rPr>
              <a:t>)</a:t>
            </a:r>
          </a:p>
          <a:p>
            <a:pPr algn="just">
              <a:buNone/>
            </a:pPr>
            <a:r>
              <a:rPr lang="en-US" sz="3600" dirty="0">
                <a:sym typeface="Wingdings" pitchFamily="2" charset="2"/>
              </a:rPr>
              <a:t>	</a:t>
            </a:r>
            <a:r>
              <a:rPr lang="en-US" sz="3600" dirty="0" smtClean="0">
                <a:sym typeface="Wingdings" pitchFamily="2" charset="2"/>
              </a:rPr>
              <a:t>	ii. the other eye is </a:t>
            </a:r>
            <a:r>
              <a:rPr lang="en-US" sz="3600" dirty="0" err="1" smtClean="0">
                <a:sym typeface="Wingdings" pitchFamily="2" charset="2"/>
              </a:rPr>
              <a:t>pseudophakic</a:t>
            </a:r>
            <a:endParaRPr lang="en-US" sz="3600" dirty="0" smtClean="0">
              <a:sym typeface="Wingdings" pitchFamily="2" charset="2"/>
            </a:endParaRPr>
          </a:p>
          <a:p>
            <a:pPr algn="just">
              <a:buNone/>
            </a:pPr>
            <a:r>
              <a:rPr lang="en-US" sz="3600" dirty="0">
                <a:sym typeface="Wingdings" pitchFamily="2" charset="2"/>
              </a:rPr>
              <a:t>	</a:t>
            </a:r>
            <a:r>
              <a:rPr lang="en-US" sz="3600" dirty="0" smtClean="0">
                <a:sym typeface="Wingdings" pitchFamily="2" charset="2"/>
              </a:rPr>
              <a:t>- Induce optical aberrations:</a:t>
            </a:r>
          </a:p>
          <a:p>
            <a:pPr algn="just">
              <a:buNone/>
            </a:pPr>
            <a:r>
              <a:rPr lang="en-US" sz="3600" dirty="0">
                <a:sym typeface="Wingdings" pitchFamily="2" charset="2"/>
              </a:rPr>
              <a:t>	</a:t>
            </a:r>
            <a:r>
              <a:rPr lang="en-US" sz="3600" dirty="0" smtClean="0">
                <a:sym typeface="Wingdings" pitchFamily="2" charset="2"/>
              </a:rPr>
              <a:t>	</a:t>
            </a:r>
            <a:r>
              <a:rPr lang="en-US" sz="3600" dirty="0" err="1" smtClean="0">
                <a:sym typeface="Wingdings" pitchFamily="2" charset="2"/>
              </a:rPr>
              <a:t>i</a:t>
            </a:r>
            <a:r>
              <a:rPr lang="en-US" sz="3600" dirty="0" smtClean="0">
                <a:sym typeface="Wingdings" pitchFamily="2" charset="2"/>
              </a:rPr>
              <a:t>. distortion of image due to thickness of the lens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148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Cataract surgery is now emphasizing not only on the extractive aspects but also to perfecting refractive outcomes, either;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Emmetropic</a:t>
            </a:r>
            <a:r>
              <a:rPr lang="en-US" dirty="0" smtClean="0"/>
              <a:t>; OR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Predetermined amount of </a:t>
            </a:r>
            <a:r>
              <a:rPr lang="en-US" dirty="0" err="1" smtClean="0"/>
              <a:t>ametropia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2000" y="533400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GOALS OF CATARACT SURGERY</a:t>
            </a:r>
            <a:endParaRPr lang="en-US" sz="4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Factors that lead to obtaining ultimate surgical result: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. Accurate lens power calculations</a:t>
            </a:r>
          </a:p>
          <a:p>
            <a:pPr algn="just">
              <a:buNone/>
            </a:pPr>
            <a:r>
              <a:rPr lang="en-US" dirty="0" smtClean="0"/>
              <a:t>	ii. Control of surgically induced astigmatism:</a:t>
            </a:r>
          </a:p>
          <a:p>
            <a:pPr algn="just">
              <a:buNone/>
            </a:pPr>
            <a:r>
              <a:rPr lang="en-US" dirty="0" smtClean="0"/>
              <a:t>		- Smaller cataract incisions</a:t>
            </a:r>
          </a:p>
          <a:p>
            <a:pPr algn="just">
              <a:buNone/>
            </a:pPr>
            <a:r>
              <a:rPr lang="en-US" dirty="0" smtClean="0"/>
              <a:t>			a. Eliminate surgically induced 				astigmatism</a:t>
            </a:r>
          </a:p>
          <a:p>
            <a:pPr algn="just">
              <a:buNone/>
            </a:pPr>
            <a:r>
              <a:rPr lang="en-US" dirty="0" smtClean="0"/>
              <a:t>			b. Quicker and more stable 				postoperative visual rehabilitation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iii. Reduction of preexisting astigmatism: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	- Combining astigmatic keratectomy along with 	</a:t>
            </a:r>
            <a:r>
              <a:rPr lang="en-US" dirty="0" err="1" smtClean="0"/>
              <a:t>phacoemulsification</a:t>
            </a:r>
            <a:r>
              <a:rPr lang="en-US" dirty="0" smtClean="0"/>
              <a:t> and IOL implantation</a:t>
            </a:r>
          </a:p>
          <a:p>
            <a:pPr algn="just">
              <a:buNone/>
            </a:pPr>
            <a:r>
              <a:rPr lang="en-US" dirty="0"/>
              <a:t>		</a:t>
            </a:r>
            <a:r>
              <a:rPr lang="en-US" dirty="0" smtClean="0"/>
              <a:t>- The use of </a:t>
            </a:r>
            <a:r>
              <a:rPr lang="en-US" dirty="0" err="1" smtClean="0"/>
              <a:t>toric</a:t>
            </a:r>
            <a:r>
              <a:rPr lang="en-US" dirty="0" smtClean="0"/>
              <a:t> lenses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	- Surgery on the steepest axis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iv. Treatment of </a:t>
            </a:r>
            <a:r>
              <a:rPr lang="en-US" dirty="0" err="1" smtClean="0"/>
              <a:t>pseudophakic</a:t>
            </a:r>
            <a:r>
              <a:rPr lang="en-US" dirty="0" smtClean="0"/>
              <a:t> loss of accommodation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OPTICAL CORRECTIONS AFTER CATARACT EXTRACTION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APHAKIA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i="1" dirty="0" err="1" smtClean="0"/>
              <a:t>Aphakia</a:t>
            </a:r>
            <a:r>
              <a:rPr lang="en-US" dirty="0" smtClean="0"/>
              <a:t>: absence of the lens of the eye</a:t>
            </a:r>
          </a:p>
          <a:p>
            <a:pPr algn="just"/>
            <a:r>
              <a:rPr lang="en-US" dirty="0" smtClean="0"/>
              <a:t>Lens – 1/3 of the refractive power of the eye</a:t>
            </a:r>
          </a:p>
          <a:p>
            <a:pPr algn="just"/>
            <a:r>
              <a:rPr lang="en-US" dirty="0" smtClean="0"/>
              <a:t>After cataract extraction (removal of the opaque lens)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aphakic</a:t>
            </a:r>
            <a:r>
              <a:rPr lang="en-US" dirty="0" smtClean="0">
                <a:sym typeface="Wingdings" pitchFamily="2" charset="2"/>
              </a:rPr>
              <a:t> eye  </a:t>
            </a:r>
            <a:r>
              <a:rPr lang="en-US" dirty="0" smtClean="0"/>
              <a:t>the eye will be </a:t>
            </a:r>
            <a:r>
              <a:rPr lang="en-US" dirty="0" err="1" smtClean="0"/>
              <a:t>hypermetropic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CORRECTION OF APHAKIA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Insertion of an intraocular lens at the time of surgery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Contact lenses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Aphakic</a:t>
            </a:r>
            <a:r>
              <a:rPr lang="en-US" dirty="0" smtClean="0"/>
              <a:t> spectacles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INTRAOCULAR LENSES (IOLs)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Best optical results</a:t>
            </a:r>
          </a:p>
          <a:p>
            <a:pPr algn="just"/>
            <a:r>
              <a:rPr lang="en-US" dirty="0" smtClean="0"/>
              <a:t>Widely used in developed countries, increasingly used in developing ones</a:t>
            </a:r>
          </a:p>
          <a:p>
            <a:pPr algn="just"/>
            <a:r>
              <a:rPr lang="en-US" dirty="0" smtClean="0"/>
              <a:t>Placed at the site of natural lens</a:t>
            </a:r>
          </a:p>
          <a:p>
            <a:pPr algn="just"/>
            <a:r>
              <a:rPr lang="en-US" dirty="0" smtClean="0"/>
              <a:t>Mimic performance of the natural lens</a:t>
            </a:r>
          </a:p>
          <a:p>
            <a:pPr algn="just"/>
            <a:r>
              <a:rPr lang="en-US" dirty="0" smtClean="0"/>
              <a:t>Can’t change shape </a:t>
            </a:r>
            <a:r>
              <a:rPr lang="en-US" dirty="0" smtClean="0">
                <a:sym typeface="Wingdings" pitchFamily="2" charset="2"/>
              </a:rPr>
              <a:t> the eye can’t accommodate</a:t>
            </a:r>
          </a:p>
          <a:p>
            <a:pPr algn="just"/>
            <a:r>
              <a:rPr lang="en-US" i="1" dirty="0" err="1" smtClean="0">
                <a:sym typeface="Wingdings" pitchFamily="2" charset="2"/>
              </a:rPr>
              <a:t>Pseudophakic</a:t>
            </a:r>
            <a:r>
              <a:rPr lang="en-US" dirty="0" smtClean="0">
                <a:sym typeface="Wingdings" pitchFamily="2" charset="2"/>
              </a:rPr>
              <a:t>: an eye with an IOL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Standard IOLs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Multifocal IOLs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Accommodative IOLs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Toric</a:t>
            </a:r>
            <a:r>
              <a:rPr lang="en-US" dirty="0" smtClean="0"/>
              <a:t> IOLs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Monovision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IOLs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Regain your full quality of vision</a:t>
            </a:r>
          </a:p>
          <a:p>
            <a:pPr algn="just">
              <a:buNone/>
            </a:pPr>
            <a:r>
              <a:rPr lang="en-US" dirty="0" smtClean="0"/>
              <a:t>	- Restore quality of vision experienced before cataract</a:t>
            </a:r>
          </a:p>
          <a:p>
            <a:pPr algn="just"/>
            <a:r>
              <a:rPr lang="en-US" dirty="0" smtClean="0"/>
              <a:t>Still need glasses/contact lenses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Standard IOLs provide clear vision at one distance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Need glasses/contacts for near, mid-range</a:t>
            </a:r>
            <a:r>
              <a:rPr lang="en-US" dirty="0"/>
              <a:t> </a:t>
            </a:r>
            <a:r>
              <a:rPr lang="en-US" dirty="0" smtClean="0"/>
              <a:t>or distance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Clear distance vision is most important for most patients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MULTIFOCAL IOLs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R</a:t>
            </a:r>
            <a:r>
              <a:rPr lang="en-US" dirty="0" smtClean="0"/>
              <a:t>educe dependence on glasses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High success rate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Enough eyesight improvement; either never OR only occasionally need to wear glasses after surgery</a:t>
            </a:r>
          </a:p>
          <a:p>
            <a:pPr algn="just"/>
            <a:r>
              <a:rPr lang="en-US" dirty="0" smtClean="0"/>
              <a:t>When you may need glasses: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Read fine print</a:t>
            </a:r>
          </a:p>
          <a:p>
            <a:pPr algn="just">
              <a:buNone/>
            </a:pPr>
            <a:r>
              <a:rPr lang="en-US" dirty="0" smtClean="0"/>
              <a:t>	- See more clearly in low light conditions</a:t>
            </a:r>
          </a:p>
          <a:p>
            <a:pPr algn="just">
              <a:buNone/>
            </a:pPr>
            <a:r>
              <a:rPr lang="en-US" dirty="0" smtClean="0"/>
              <a:t>	- Obtain the best vision at intermediate distances, like at the computer</a:t>
            </a:r>
          </a:p>
          <a:p>
            <a:pPr algn="just"/>
            <a:r>
              <a:rPr lang="en-US" dirty="0" smtClean="0"/>
              <a:t>Possible night vision symptoms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notice some rings around lights at night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night driving more challenging than with standard</a:t>
            </a:r>
            <a:r>
              <a:rPr lang="en-US" dirty="0"/>
              <a:t> </a:t>
            </a:r>
            <a:r>
              <a:rPr lang="en-US" dirty="0" smtClean="0"/>
              <a:t>or accommodative IOLs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ACCOMMODATIVE IOLs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R</a:t>
            </a:r>
            <a:r>
              <a:rPr lang="en-US" dirty="0" smtClean="0"/>
              <a:t>educe dependence on glasses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an excellent quality of vision 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enough eyesight improvement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- need glasses to fine-tune the distance or near vision</a:t>
            </a:r>
          </a:p>
          <a:p>
            <a:pPr algn="just"/>
            <a:r>
              <a:rPr lang="en-US" dirty="0" smtClean="0"/>
              <a:t>When you may need glasses: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. single-focus lenses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excellent distance vision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	- to gain clear vision of near objects, the eye 	muscles need to strengthen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make the lens move 	(or flex) correctly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maximum eyesight 	improvement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	- need reading glasses for close vision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smtClean="0"/>
              <a:t>ii. eye muscles are unable to adjust - reading glasses</a:t>
            </a:r>
          </a:p>
          <a:p>
            <a:pPr algn="just"/>
            <a:r>
              <a:rPr lang="en-US" dirty="0"/>
              <a:t>L</a:t>
            </a:r>
            <a:r>
              <a:rPr lang="en-US" dirty="0" smtClean="0"/>
              <a:t>ess risk for night vision symptoms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269</Words>
  <Application>Microsoft Office PowerPoint</Application>
  <PresentationFormat>On-screen Show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REFRACTIVE ASPECTS OF CATARACT SURGERY</vt:lpstr>
      <vt:lpstr>OPTICAL CORRECTIONS AFTER CATARACT EXTRACTION</vt:lpstr>
      <vt:lpstr>APHAKIA</vt:lpstr>
      <vt:lpstr>CORRECTION OF APHAKIA</vt:lpstr>
      <vt:lpstr>INTRAOCULAR LENSES (IOLs)</vt:lpstr>
      <vt:lpstr>TYPES OF IOLs</vt:lpstr>
      <vt:lpstr>STANDARD IOLs</vt:lpstr>
      <vt:lpstr>MULTIFOCAL IOLs</vt:lpstr>
      <vt:lpstr>ACCOMMODATIVE IOLs</vt:lpstr>
      <vt:lpstr>TORIC IOLs</vt:lpstr>
      <vt:lpstr>MONOVISION</vt:lpstr>
      <vt:lpstr>CONTACT LENSES</vt:lpstr>
      <vt:lpstr>APHAKIC SPECTACLES</vt:lpstr>
      <vt:lpstr>Slide 14</vt:lpstr>
      <vt:lpstr>Slide 15</vt:lpstr>
      <vt:lpstr>THANK YOU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Fo'ad Za'atreh</cp:lastModifiedBy>
  <cp:revision>48</cp:revision>
  <dcterms:created xsi:type="dcterms:W3CDTF">2012-01-28T01:26:12Z</dcterms:created>
  <dcterms:modified xsi:type="dcterms:W3CDTF">2012-02-12T12:03:56Z</dcterms:modified>
</cp:coreProperties>
</file>